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304" r:id="rId3"/>
    <p:sldId id="402" r:id="rId4"/>
    <p:sldId id="278" r:id="rId5"/>
    <p:sldId id="282" r:id="rId6"/>
    <p:sldId id="394" r:id="rId7"/>
    <p:sldId id="396" r:id="rId8"/>
    <p:sldId id="405" r:id="rId9"/>
    <p:sldId id="406" r:id="rId10"/>
    <p:sldId id="407" r:id="rId11"/>
    <p:sldId id="408" r:id="rId12"/>
    <p:sldId id="409" r:id="rId13"/>
    <p:sldId id="274" r:id="rId14"/>
    <p:sldId id="378" r:id="rId15"/>
    <p:sldId id="410" r:id="rId16"/>
    <p:sldId id="29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596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LKH!$AB:$AB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50-4409-8E67-2761C2B1B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concorde!$Q:$Q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4E-470A-BB19-B13820332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concorde!$T:$T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F1-47F6-A3D9-333BBB055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concorde!$W:$W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E9-47D8-94F1-BA5660F7C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LKH!$F:$F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C8-4383-B0E6-17A6B7E68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LKH!$I:$I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57-4123-B202-18083357F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LKH!$L:$L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1-4CE8-B74A-870F08869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concorde!$F:$F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7A-48F4-8314-0A376E445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concorde!$I:$I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633-4C82-81D2-818F6595A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concorde!$L:$L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E7-4A26-87CA-3571B76D6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LKH!$AE:$AE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21-491A-A4B6-55B73461C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LKH!$AH:$AH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AE-45C6-9893-7E1FD966C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concorde!$AB:$AB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E8-45ED-92A9-E79A2ED7F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concorde!$AE:$AE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15-43D7-B4B7-570F4A7D4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concorde!$AH:$AH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84-4CDA-ABEA-DA1D74506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LKH!$Q:$Q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93-440B-BE06-831E790F3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LKH!$T:$T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06-493A-B099-8F04E5B0B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LKH!$W:$W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DA-4FEA-8AB1-A887948EF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EEB9-5CDD-5095-D39A-02708CBB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6A9180-458B-7029-B5F9-306025EB2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F8102-B9E3-B78C-DB05-77098E96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7DA22A-81D8-3DF4-E694-B802229A0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15EC4-C685-5578-FB0B-06E4FBAC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6E8EC9-C956-06B1-B6EE-826270C61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104671-0410-2127-653D-1B8CDF31E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7267C-24B3-AB4B-161D-A80D2D411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1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2025/1/9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4B5CD-DA28-8105-5BE3-57695ECEB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BF69752-DAEF-224A-9BD5-2A3319487E3F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42C45AA-EC04-7B2E-F987-98F4D927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=5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89BC90-4573-5196-2023-0218BFFECDAD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89BC90-4573-5196-2023-0218BFFE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2E3E5E6-E3E7-125D-A4B6-091F0D2CAE52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AD6B31-DA7D-713F-4556-A613188A019A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39FD9-1716-8E13-A75F-715C1AB73D08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E73574-DC6B-3BC7-BFFB-D18DBAB4FC14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AD5B46-F3A1-4552-88DE-EE00C49A2A8E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62CA2C-5D87-746E-AB37-92099CE0A0AF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846661"/>
              </p:ext>
            </p:extLst>
          </p:nvPr>
        </p:nvGraphicFramePr>
        <p:xfrm>
          <a:off x="588460" y="2655577"/>
          <a:ext cx="4172282" cy="250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841396"/>
              </p:ext>
            </p:extLst>
          </p:nvPr>
        </p:nvGraphicFramePr>
        <p:xfrm>
          <a:off x="6900162" y="945681"/>
          <a:ext cx="3792783" cy="2275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193119"/>
              </p:ext>
            </p:extLst>
          </p:nvPr>
        </p:nvGraphicFramePr>
        <p:xfrm>
          <a:off x="6874510" y="3969366"/>
          <a:ext cx="4017896" cy="2410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9550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3773B-B406-0146-F613-6DC047DD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DC8956D-EB6C-27E8-9A02-267FB93EC91E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5B7BB8A-2216-445E-6915-4B7C9777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735C9C-FD80-FF90-32B5-A9BBA0216CF4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735C9C-FD80-FF90-32B5-A9BBA021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B512C81-2538-F658-B537-57734E037230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865EA5-DBBC-00BD-A21E-D376932297C8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27740E-F7D5-2F29-57EC-E780744C6551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DCCD4E-F52E-8645-72EE-C507CA26D0B1}"/>
              </a:ext>
            </a:extLst>
          </p:cNvPr>
          <p:cNvSpPr txBox="1"/>
          <p:nvPr/>
        </p:nvSpPr>
        <p:spPr>
          <a:xfrm>
            <a:off x="6532988" y="3385233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D56F19-4C90-FBC3-D17D-09714C1E50A7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A76629-5C35-A537-E9C5-0329EA3965A8}"/>
              </a:ext>
            </a:extLst>
          </p:cNvPr>
          <p:cNvSpPr txBox="1"/>
          <p:nvPr/>
        </p:nvSpPr>
        <p:spPr>
          <a:xfrm>
            <a:off x="6587697" y="6334780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856948"/>
              </p:ext>
            </p:extLst>
          </p:nvPr>
        </p:nvGraphicFramePr>
        <p:xfrm>
          <a:off x="522097" y="2586587"/>
          <a:ext cx="4080795" cy="244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163793"/>
              </p:ext>
            </p:extLst>
          </p:nvPr>
        </p:nvGraphicFramePr>
        <p:xfrm>
          <a:off x="6652054" y="1063596"/>
          <a:ext cx="3702261" cy="2221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098390"/>
              </p:ext>
            </p:extLst>
          </p:nvPr>
        </p:nvGraphicFramePr>
        <p:xfrm>
          <a:off x="6652054" y="3991453"/>
          <a:ext cx="3777049" cy="2211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6465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C207-8AB6-5E20-3B2D-4C1BCB3E2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836702-F7C9-F086-2ED1-A18833DCA4EE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55BD5B9-0953-1887-A6E7-5ADB4335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838EBF-FF83-E1BA-D999-76768FAC7290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838EBF-FF83-E1BA-D999-76768FAC7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A133696-EBD5-3B20-38C6-8EB1B60C20DE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C6FD46-3D39-9C5A-C419-6DCFC0C0E18E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4C887B-32F2-F20F-8004-E482C31D55FE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8D307-426D-3E02-ABA5-379287BA8AC3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F551C1-FA05-664E-96C4-C42A191C7F1F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044A82-E45F-D9CE-83E7-09F4A7E6FB11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914207"/>
              </p:ext>
            </p:extLst>
          </p:nvPr>
        </p:nvGraphicFramePr>
        <p:xfrm>
          <a:off x="510746" y="2749555"/>
          <a:ext cx="4028771" cy="241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752703"/>
              </p:ext>
            </p:extLst>
          </p:nvPr>
        </p:nvGraphicFramePr>
        <p:xfrm>
          <a:off x="6706274" y="937846"/>
          <a:ext cx="3795584" cy="227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163060"/>
              </p:ext>
            </p:extLst>
          </p:nvPr>
        </p:nvGraphicFramePr>
        <p:xfrm>
          <a:off x="6627341" y="4028143"/>
          <a:ext cx="3874517" cy="232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612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BBC434-C90E-1A9A-D869-DA6BA4DF57B3}"/>
              </a:ext>
            </a:extLst>
          </p:cNvPr>
          <p:cNvSpPr txBox="1"/>
          <p:nvPr/>
        </p:nvSpPr>
        <p:spPr>
          <a:xfrm>
            <a:off x="8069134" y="4877788"/>
            <a:ext cx="3577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最大値を引いた距離行列に基づいて</a:t>
            </a:r>
            <a:endParaRPr lang="en-US" altLang="ja-JP" sz="1400" dirty="0"/>
          </a:p>
          <a:p>
            <a:r>
              <a:rPr lang="en-US" altLang="ja-JP" sz="1400" dirty="0"/>
              <a:t>QUBO</a:t>
            </a:r>
            <a:r>
              <a:rPr lang="ja-JP" altLang="en-US" sz="1400" dirty="0"/>
              <a:t>モデルを構築する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en-US" altLang="ja-JP" sz="1400" dirty="0" err="1"/>
              <a:t>Ising</a:t>
            </a:r>
            <a:r>
              <a:rPr lang="ja-JP" altLang="en-US" sz="1400" dirty="0"/>
              <a:t>モデルに変換せず</a:t>
            </a:r>
            <a:endParaRPr lang="en-US" altLang="ja-JP" sz="1400" dirty="0"/>
          </a:p>
          <a:p>
            <a:r>
              <a:rPr lang="ja-JP" altLang="en-US" sz="1400" dirty="0"/>
              <a:t>そのまま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モデルを埋め込み</a:t>
            </a:r>
            <a:endParaRPr lang="en-US" altLang="ja-JP" sz="1400" dirty="0"/>
          </a:p>
          <a:p>
            <a:r>
              <a:rPr lang="ja-JP" altLang="en-US" sz="1400" dirty="0"/>
              <a:t>それで大丈夫？</a:t>
            </a:r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F9F3D-9EC8-4978-6ECB-8EFEA53F2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A5A1A-17AF-B536-9EF6-7D22A7BE54EE}"/>
              </a:ext>
            </a:extLst>
          </p:cNvPr>
          <p:cNvSpPr txBox="1"/>
          <p:nvPr/>
        </p:nvSpPr>
        <p:spPr>
          <a:xfrm>
            <a:off x="301086" y="241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今後の予定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63768A-CC9B-DC62-FAF6-DDDD72C827D6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A1BD84DD-033E-D177-310F-2618C75DE3AF}"/>
              </a:ext>
            </a:extLst>
          </p:cNvPr>
          <p:cNvSpPr txBox="1"/>
          <p:nvPr/>
        </p:nvSpPr>
        <p:spPr>
          <a:xfrm>
            <a:off x="523508" y="1637270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論文と発表資料の作成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63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2024/1/9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67D-50E1-4046-1887-516A044C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08FAE-E6B8-16CD-F3B0-CA436E394AE4}"/>
              </a:ext>
            </a:extLst>
          </p:cNvPr>
          <p:cNvSpPr txBox="1"/>
          <p:nvPr/>
        </p:nvSpPr>
        <p:spPr>
          <a:xfrm>
            <a:off x="301086" y="241382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LKH</a:t>
            </a:r>
            <a:r>
              <a:rPr lang="ja-JP" altLang="en-US" sz="3200" b="1" dirty="0"/>
              <a:t>と</a:t>
            </a:r>
            <a:r>
              <a:rPr lang="en-US" altLang="zh-CN" sz="3200" b="1" dirty="0" err="1"/>
              <a:t>concorde</a:t>
            </a:r>
            <a:r>
              <a:rPr lang="ja-JP" altLang="en-US" sz="3200" b="1" dirty="0"/>
              <a:t>での最適解の比較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139AE9-DFFB-1959-6C06-3782E7BBBBC6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23F6F622-F02D-42C0-EF01-7DEC45574C16}"/>
              </a:ext>
            </a:extLst>
          </p:cNvPr>
          <p:cNvSpPr txBox="1"/>
          <p:nvPr/>
        </p:nvSpPr>
        <p:spPr>
          <a:xfrm>
            <a:off x="301086" y="1501346"/>
            <a:ext cx="69044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実験用の全部のインスタンス（サイズが</a:t>
            </a:r>
            <a:r>
              <a:rPr lang="en-US" altLang="ja-JP" dirty="0"/>
              <a:t>5</a:t>
            </a:r>
            <a:r>
              <a:rPr lang="ja-JP" altLang="en-US" dirty="0"/>
              <a:t>から</a:t>
            </a:r>
            <a:r>
              <a:rPr lang="en-US" altLang="ja-JP" dirty="0"/>
              <a:t>200</a:t>
            </a:r>
            <a:r>
              <a:rPr lang="ja-JP" altLang="en-US" dirty="0"/>
              <a:t>）に対して、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での最適解（完全グラフ）の距離　と</a:t>
            </a:r>
            <a:endParaRPr lang="en-US" altLang="ja-JP" dirty="0"/>
          </a:p>
          <a:p>
            <a:r>
              <a:rPr lang="en-US" altLang="ja-JP" dirty="0" err="1"/>
              <a:t>concorde</a:t>
            </a:r>
            <a:r>
              <a:rPr lang="ja-JP" altLang="en-US" dirty="0"/>
              <a:t>で最適解（完全グラフ）の距離が一致する</a:t>
            </a:r>
            <a:endParaRPr lang="en-US" altLang="ja-JP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複数最適解が存在するため</a:t>
            </a:r>
            <a:endParaRPr lang="en-US" altLang="ja-JP" dirty="0"/>
          </a:p>
          <a:p>
            <a:r>
              <a:rPr lang="ja-JP" altLang="en-US" dirty="0"/>
              <a:t>最適解に対応する具体的な回路が異なることがある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36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で制限されたグラフでの実験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285307" y="292704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68614" y="3241765"/>
            <a:ext cx="1566359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5236807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548504"/>
            <a:ext cx="1602854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319202" y="494992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最大距離の</a:t>
            </a:r>
            <a:r>
              <a:rPr lang="ja-JP" altLang="en-US" sz="1200" b="1" dirty="0"/>
              <a:t>ｎ倍</a:t>
            </a:r>
            <a:r>
              <a:rPr lang="ja-JP" altLang="en-US" sz="1200" dirty="0"/>
              <a:t>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0217"/>
              </p:ext>
            </p:extLst>
          </p:nvPr>
        </p:nvGraphicFramePr>
        <p:xfrm>
          <a:off x="5316660" y="159169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5326"/>
              </p:ext>
            </p:extLst>
          </p:nvPr>
        </p:nvGraphicFramePr>
        <p:xfrm>
          <a:off x="5340503" y="4268228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799821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解の比較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31C76A-AAEA-5BF2-45EC-1574711B40BC}"/>
                  </a:ext>
                </a:extLst>
              </p:cNvPr>
              <p:cNvSpPr txBox="1"/>
              <p:nvPr/>
            </p:nvSpPr>
            <p:spPr>
              <a:xfrm>
                <a:off x="8412938" y="4287240"/>
                <a:ext cx="3151825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大きな値で設置することで</a:t>
                </a:r>
                <a:endParaRPr lang="en-US" altLang="ja-JP" sz="1400" dirty="0"/>
              </a:p>
              <a:p>
                <a:r>
                  <a:rPr lang="ja-JP" altLang="en-US" sz="1400" dirty="0"/>
                  <a:t>対応する辺を選ばないようにする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ソルバー：</a:t>
                </a:r>
                <a:r>
                  <a:rPr lang="en-US" altLang="ja-JP" sz="1400" dirty="0"/>
                  <a:t>LKH</a:t>
                </a:r>
                <a:r>
                  <a:rPr lang="ja-JP" altLang="en-US" sz="1400" dirty="0"/>
                  <a:t>と</a:t>
                </a:r>
                <a:r>
                  <a:rPr lang="en-US" altLang="ja-JP" sz="1400" dirty="0" err="1"/>
                  <a:t>concorde</a:t>
                </a:r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1400" dirty="0"/>
                  <a:t>10</a:t>
                </a:r>
                <a:r>
                  <a:rPr lang="ja-JP" altLang="en-US" sz="1400" dirty="0"/>
                  <a:t>、</a:t>
                </a:r>
                <a:r>
                  <a:rPr lang="en-US" altLang="ja-JP" sz="1400" dirty="0"/>
                  <a:t>5</a:t>
                </a:r>
                <a:r>
                  <a:rPr lang="ja-JP" altLang="en-US" sz="1400" dirty="0"/>
                  <a:t>、</a:t>
                </a:r>
                <a:r>
                  <a:rPr lang="en-US" altLang="ja-JP" sz="1400" dirty="0"/>
                  <a:t>1</a:t>
                </a:r>
              </a:p>
              <a:p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それぞれの</a:t>
                </a:r>
                <a:endParaRPr lang="en-US" altLang="ja-JP" sz="1400" dirty="0"/>
              </a:p>
              <a:p>
                <a:r>
                  <a:rPr lang="ja-JP" altLang="en-US" sz="1400" dirty="0"/>
                  <a:t>上三角行列を</a:t>
                </a:r>
                <a:r>
                  <a:rPr lang="en-US" altLang="ja-JP" sz="1400" dirty="0"/>
                  <a:t>.tsp</a:t>
                </a:r>
                <a:r>
                  <a:rPr lang="ja-JP" altLang="en-US" sz="1400" dirty="0"/>
                  <a:t>ファイルに書き込む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31C76A-AAEA-5BF2-45EC-1574711B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38" y="4287240"/>
                <a:ext cx="3151825" cy="2246769"/>
              </a:xfrm>
              <a:prstGeom prst="rect">
                <a:avLst/>
              </a:prstGeom>
              <a:blipFill>
                <a:blip r:embed="rId2"/>
                <a:stretch>
                  <a:fillRect l="-580" t="-271" b="-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=10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3602D-14A5-05C0-41D2-0FEB32CBA60C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3602D-14A5-05C0-41D2-0FEB32CB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107050"/>
              </p:ext>
            </p:extLst>
          </p:nvPr>
        </p:nvGraphicFramePr>
        <p:xfrm>
          <a:off x="292024" y="2586587"/>
          <a:ext cx="45719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224629"/>
              </p:ext>
            </p:extLst>
          </p:nvPr>
        </p:nvGraphicFramePr>
        <p:xfrm>
          <a:off x="6915483" y="1095426"/>
          <a:ext cx="3506089" cy="2103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706677"/>
              </p:ext>
            </p:extLst>
          </p:nvPr>
        </p:nvGraphicFramePr>
        <p:xfrm>
          <a:off x="6859877" y="3907574"/>
          <a:ext cx="3968872" cy="238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D5EE-BCC1-4704-A8F2-3C66BFC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BD25F5-2F7D-0699-62F3-71D05999519B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580337D1-8E0A-E6F4-11CB-1AAF0CDC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=10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DC6FBE-366F-5F7E-7A22-32C50CA9BADF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DC6FBE-366F-5F7E-7A22-32C50CA9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7AD3307-441A-8970-C5AE-51A42D86D325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6E0BCF-2D45-2B16-9BB9-6C1E64F808E5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E16E58-B1EB-4F75-FF96-A1D94EE976A9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43998E-2F63-316D-63DC-543158516C95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14763E-870A-AB9D-0C1B-FA742B75C8FC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CB1AD2-950E-6ABC-0B72-D6549BB28A53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906702"/>
              </p:ext>
            </p:extLst>
          </p:nvPr>
        </p:nvGraphicFramePr>
        <p:xfrm>
          <a:off x="636216" y="2730702"/>
          <a:ext cx="4108779" cy="2454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742078"/>
              </p:ext>
            </p:extLst>
          </p:nvPr>
        </p:nvGraphicFramePr>
        <p:xfrm>
          <a:off x="7009865" y="1057336"/>
          <a:ext cx="3332741" cy="199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514263"/>
              </p:ext>
            </p:extLst>
          </p:nvPr>
        </p:nvGraphicFramePr>
        <p:xfrm>
          <a:off x="7009865" y="4045325"/>
          <a:ext cx="3425416" cy="2055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7315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7D09-7A8F-C7F0-CDAC-71E30112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3D238E4-7DB8-1576-79F5-0CCAF1F0499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3F880E0-AB58-FE2C-F8D6-7439F59D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=5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B39947-D005-5723-B152-5A0E8AB0414C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B39947-D005-5723-B152-5A0E8AB0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ABB0D47-99E6-F920-3F12-E642C1F0A242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6612E5-21F2-95F1-B164-1AA7AB586D45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975E4D-6459-3A6C-1C59-686F28948B84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A96F61-F800-5A45-60AA-E8BD070260C7}"/>
              </a:ext>
            </a:extLst>
          </p:cNvPr>
          <p:cNvSpPr txBox="1"/>
          <p:nvPr/>
        </p:nvSpPr>
        <p:spPr>
          <a:xfrm>
            <a:off x="6532988" y="3385233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C19072-B2CB-05F6-BBED-D389137C914A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7F72B5-B998-69F7-46DE-BBCF2261CB1C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368995"/>
              </p:ext>
            </p:extLst>
          </p:nvPr>
        </p:nvGraphicFramePr>
        <p:xfrm>
          <a:off x="506595" y="2707065"/>
          <a:ext cx="4334108" cy="250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629892"/>
              </p:ext>
            </p:extLst>
          </p:nvPr>
        </p:nvGraphicFramePr>
        <p:xfrm>
          <a:off x="6773048" y="1053115"/>
          <a:ext cx="3814119" cy="228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89148"/>
              </p:ext>
            </p:extLst>
          </p:nvPr>
        </p:nvGraphicFramePr>
        <p:xfrm>
          <a:off x="6773153" y="3949876"/>
          <a:ext cx="3814014" cy="2288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2815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15889</TotalTime>
  <Words>1884</Words>
  <Application>Microsoft Office PowerPoint</Application>
  <PresentationFormat>宽屏</PresentationFormat>
  <Paragraphs>398</Paragraphs>
  <Slides>16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PowerPoint 演示文稿</vt:lpstr>
      <vt:lpstr>PowerPoint 演示文稿</vt:lpstr>
      <vt:lpstr>PowerPoint 演示文稿</vt:lpstr>
      <vt:lpstr>LKHとconcordeで制限されたグラフでの実験</vt:lpstr>
      <vt:lpstr>LKHでの実験結果（ｎ=10）</vt:lpstr>
      <vt:lpstr>concordeでの実験結果（ｎ=10）</vt:lpstr>
      <vt:lpstr>LKHでの実験結果（ｎ=5）</vt:lpstr>
      <vt:lpstr>concordeでの実験結果（ｎ=5）</vt:lpstr>
      <vt:lpstr>LKHでの実験結果（ｎ=1）</vt:lpstr>
      <vt:lpstr>concordeでの実験結果（ｎ=1）</vt:lpstr>
      <vt:lpstr>PowerPoint 演示文稿</vt:lpstr>
      <vt:lpstr>TSP問題のQUBOモデル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633</cp:revision>
  <dcterms:created xsi:type="dcterms:W3CDTF">2023-04-18T06:26:34Z</dcterms:created>
  <dcterms:modified xsi:type="dcterms:W3CDTF">2025-01-08T14:40:57Z</dcterms:modified>
</cp:coreProperties>
</file>